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Lst>
  <p:notesMasterIdLst>
    <p:notesMasterId r:id="rId36"/>
  </p:notesMasterIdLst>
  <p:handoutMasterIdLst>
    <p:handoutMasterId r:id="rId37"/>
  </p:handoutMasterIdLst>
  <p:sldIdLst>
    <p:sldId id="257" r:id="rId17"/>
    <p:sldId id="438" r:id="rId18"/>
    <p:sldId id="439" r:id="rId19"/>
    <p:sldId id="418" r:id="rId20"/>
    <p:sldId id="419" r:id="rId21"/>
    <p:sldId id="420" r:id="rId22"/>
    <p:sldId id="423" r:id="rId23"/>
    <p:sldId id="427" r:id="rId24"/>
    <p:sldId id="424" r:id="rId25"/>
    <p:sldId id="421" r:id="rId26"/>
    <p:sldId id="425" r:id="rId27"/>
    <p:sldId id="429" r:id="rId28"/>
    <p:sldId id="428" r:id="rId29"/>
    <p:sldId id="426" r:id="rId30"/>
    <p:sldId id="422" r:id="rId31"/>
    <p:sldId id="430" r:id="rId32"/>
    <p:sldId id="433" r:id="rId33"/>
    <p:sldId id="432" r:id="rId34"/>
    <p:sldId id="434" r:id="rId35"/>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4896" autoAdjust="0"/>
  </p:normalViewPr>
  <p:slideViewPr>
    <p:cSldViewPr>
      <p:cViewPr varScale="1">
        <p:scale>
          <a:sx n="95" d="100"/>
          <a:sy n="95" d="100"/>
        </p:scale>
        <p:origin x="1104" y="9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9/28/2017 2:05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9/28/2017 2:04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9/28/2017 2:04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01760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626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84991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35221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126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59809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57495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new console</a:t>
            </a:r>
          </a:p>
          <a:p>
            <a:r>
              <a:rPr lang="en-GB" b="0" dirty="0" err="1"/>
              <a:t>dotnet</a:t>
            </a:r>
            <a:r>
              <a:rPr lang="en-GB" b="0" dirty="0"/>
              <a:t> run</a:t>
            </a:r>
          </a:p>
          <a:p>
            <a:r>
              <a:rPr lang="en-GB" b="0" dirty="0" err="1"/>
              <a:t>dotnet</a:t>
            </a:r>
            <a:r>
              <a:rPr lang="en-GB" b="0" dirty="0"/>
              <a:t> .</a:t>
            </a:r>
            <a:r>
              <a:rPr lang="en-GB" b="0" dirty="0" err="1"/>
              <a:t>dll</a:t>
            </a:r>
            <a:endParaRPr lang="en-GB" b="0" dirty="0"/>
          </a:p>
          <a:p>
            <a:r>
              <a:rPr lang="en-GB" b="0" dirty="0" err="1"/>
              <a:t>dotnet</a:t>
            </a:r>
            <a:r>
              <a:rPr lang="en-GB" b="0" dirty="0"/>
              <a:t> build</a:t>
            </a:r>
          </a:p>
          <a:p>
            <a:endParaRPr lang="en-GB"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189195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9/28/2017 2:04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43497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84104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62326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5915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082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796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246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2:04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24507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695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244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1333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551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9984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2300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07018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49399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553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82542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346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726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975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0297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04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823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9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792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7666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6686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3.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17043311"/>
      </p:ext>
    </p:extLst>
  </p:cSld>
  <p:clrMap bg1="dk1" tx1="lt1" bg2="dk2" tx2="lt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techempower.com/benchmark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5" Type="http://schemas.openxmlformats.org/officeDocument/2006/relationships/image" Target="../media/image52.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dot.net/" TargetMode="External"/><Relationship Id="rId7" Type="http://schemas.openxmlformats.org/officeDocument/2006/relationships/image" Target="../media/image47.tiff"/><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58.png"/><Relationship Id="rId4" Type="http://schemas.openxmlformats.org/officeDocument/2006/relationships/hyperlink" Target="https://visualstudio.co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jrousos/aspnetcore-workshop"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github.com/jongalloway/aspnetcore-workshop/blob/master/README.m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7.tiff"/></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7.tiff"/></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a:t>Mike Rousos</a:t>
            </a:r>
            <a:endParaRPr lang="en-US" sz="2400" dirty="0"/>
          </a:p>
          <a:p>
            <a:r>
              <a:rPr lang="en-US" sz="2400" dirty="0"/>
              <a:t>Microsoft</a:t>
            </a:r>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1388" y="1132638"/>
            <a:ext cx="8538793" cy="5701593"/>
          </a:xfrm>
          <a:prstGeom prst="rect">
            <a:avLst/>
          </a:prstGeom>
        </p:spPr>
      </p:pic>
      <p:sp>
        <p:nvSpPr>
          <p:cNvPr id="3" name="Rectangle 2"/>
          <p:cNvSpPr/>
          <p:nvPr/>
        </p:nvSpPr>
        <p:spPr>
          <a:xfrm>
            <a:off x="1754885" y="297352"/>
            <a:ext cx="8851802" cy="847540"/>
          </a:xfrm>
          <a:prstGeom prst="rect">
            <a:avLst/>
          </a:prstGeom>
        </p:spPr>
        <p:txBody>
          <a:bodyPr wrap="square">
            <a:spAutoFit/>
          </a:bodyPr>
          <a:lstStyle/>
          <a:p>
            <a:pPr algn="ctr"/>
            <a:r>
              <a:rPr lang="en-US" sz="2400" dirty="0" err="1"/>
              <a:t>TechEmpower</a:t>
            </a:r>
            <a:r>
              <a:rPr lang="en-US" sz="2400" dirty="0"/>
              <a:t> Framework Benchmarks – Round 13 </a:t>
            </a:r>
            <a:r>
              <a:rPr lang="mr-IN" sz="2400" dirty="0"/>
              <a:t>–</a:t>
            </a:r>
            <a:r>
              <a:rPr lang="en-US" sz="2400" dirty="0"/>
              <a:t> </a:t>
            </a:r>
            <a:r>
              <a:rPr lang="en-US" sz="2400" dirty="0" err="1"/>
              <a:t>PlainText</a:t>
            </a:r>
            <a:endParaRPr lang="en-US" sz="2400" dirty="0"/>
          </a:p>
          <a:p>
            <a:pPr algn="ctr"/>
            <a:r>
              <a:rPr lang="en-US" sz="2400" b="1" dirty="0">
                <a:hlinkClick r:id="rId4"/>
              </a:rPr>
              <a:t>https://techempower.com/benchmarks/</a:t>
            </a:r>
            <a:r>
              <a:rPr lang="en-US" sz="2400" b="1" dirty="0"/>
              <a:t> </a:t>
            </a:r>
          </a:p>
        </p:txBody>
      </p:sp>
    </p:spTree>
    <p:extLst>
      <p:ext uri="{BB962C8B-B14F-4D97-AF65-F5344CB8AC3E}">
        <p14:creationId xmlns:p14="http://schemas.microsoft.com/office/powerpoint/2010/main" val="4874999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509656"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spTree>
    <p:extLst>
      <p:ext uri="{BB962C8B-B14F-4D97-AF65-F5344CB8AC3E}">
        <p14:creationId xmlns:p14="http://schemas.microsoft.com/office/powerpoint/2010/main" val="361467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2DFA6-253B-448B-B07B-A89C0B90E88A}"/>
              </a:ext>
            </a:extLst>
          </p:cNvPr>
          <p:cNvPicPr>
            <a:picLocks noChangeAspect="1"/>
          </p:cNvPicPr>
          <p:nvPr/>
        </p:nvPicPr>
        <p:blipFill>
          <a:blip r:embed="rId3"/>
          <a:stretch>
            <a:fillRect/>
          </a:stretch>
        </p:blipFill>
        <p:spPr>
          <a:xfrm>
            <a:off x="0" y="0"/>
            <a:ext cx="9090786" cy="6994525"/>
          </a:xfrm>
          <a:prstGeom prst="rect">
            <a:avLst/>
          </a:prstGeom>
        </p:spPr>
      </p:pic>
      <p:pic>
        <p:nvPicPr>
          <p:cNvPr id="7" name="Picture 6" descr="A close up of a circuit board&#10;&#10;Description generated with high confidence">
            <a:extLst>
              <a:ext uri="{FF2B5EF4-FFF2-40B4-BE49-F238E27FC236}">
                <a16:creationId xmlns:a16="http://schemas.microsoft.com/office/drawing/2014/main" id="{B774D58A-DA7A-409C-9259-36F2EB1B1ABB}"/>
              </a:ext>
            </a:extLst>
          </p:cNvPr>
          <p:cNvPicPr>
            <a:picLocks noChangeAspect="1"/>
          </p:cNvPicPr>
          <p:nvPr/>
        </p:nvPicPr>
        <p:blipFill>
          <a:blip r:embed="rId4"/>
          <a:stretch>
            <a:fillRect/>
          </a:stretch>
        </p:blipFill>
        <p:spPr>
          <a:xfrm>
            <a:off x="6492554" y="2582872"/>
            <a:ext cx="5760657" cy="3833816"/>
          </a:xfrm>
          <a:prstGeom prst="rect">
            <a:avLst/>
          </a:prstGeom>
        </p:spPr>
      </p:pic>
    </p:spTree>
    <p:extLst>
      <p:ext uri="{BB962C8B-B14F-4D97-AF65-F5344CB8AC3E}">
        <p14:creationId xmlns:p14="http://schemas.microsoft.com/office/powerpoint/2010/main" val="3400084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7200" y="0"/>
            <a:ext cx="8972086" cy="6994525"/>
          </a:xfrm>
          <a:prstGeom prst="rect">
            <a:avLst/>
          </a:prstGeom>
        </p:spPr>
      </p:pic>
    </p:spTree>
    <p:extLst>
      <p:ext uri="{BB962C8B-B14F-4D97-AF65-F5344CB8AC3E}">
        <p14:creationId xmlns:p14="http://schemas.microsoft.com/office/powerpoint/2010/main" val="97170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3" y="2712036"/>
            <a:ext cx="9418217"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pic>
        <p:nvPicPr>
          <p:cNvPr id="5" name="Picture 4"/>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5143164"/>
            <a:ext cx="914390" cy="914390"/>
          </a:xfrm>
          <a:prstGeom prst="rect">
            <a:avLst/>
          </a:prstGeom>
        </p:spPr>
      </p:pic>
      <p:sp>
        <p:nvSpPr>
          <p:cNvPr id="10" name="Text Placeholder 5"/>
          <p:cNvSpPr txBox="1">
            <a:spLocks/>
          </p:cNvSpPr>
          <p:nvPr/>
        </p:nvSpPr>
        <p:spPr>
          <a:xfrm>
            <a:off x="1920604" y="5089450"/>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Open source</a:t>
            </a:r>
          </a:p>
          <a:p>
            <a:pPr lvl="1"/>
            <a:r>
              <a:rPr lang="en-US" dirty="0"/>
              <a:t>Runtime, libraries, compiler, languages and tools developed in the open in GitHub</a:t>
            </a:r>
            <a:endParaRPr lang="en-US" sz="1800" dirty="0"/>
          </a:p>
        </p:txBody>
      </p:sp>
    </p:spTree>
    <p:extLst>
      <p:ext uri="{BB962C8B-B14F-4D97-AF65-F5344CB8AC3E}">
        <p14:creationId xmlns:p14="http://schemas.microsoft.com/office/powerpoint/2010/main" val="253275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8426" y="1337329"/>
            <a:ext cx="12207520" cy="5471832"/>
          </a:xfrm>
          <a:prstGeom prst="rect">
            <a:avLst/>
          </a:prstGeom>
        </p:spPr>
      </p:pic>
      <p:sp>
        <p:nvSpPr>
          <p:cNvPr id="7" name="Title 6"/>
          <p:cNvSpPr>
            <a:spLocks noGrp="1"/>
          </p:cNvSpPr>
          <p:nvPr>
            <p:ph type="title"/>
          </p:nvPr>
        </p:nvSpPr>
        <p:spPr/>
        <p:txBody>
          <a:bodyPr/>
          <a:lstStyle/>
          <a:p>
            <a:r>
              <a:rPr lang="en-US" dirty="0"/>
              <a:t>.NET Open Source Contributions as of 2016</a:t>
            </a:r>
          </a:p>
        </p:txBody>
      </p:sp>
    </p:spTree>
    <p:extLst>
      <p:ext uri="{BB962C8B-B14F-4D97-AF65-F5344CB8AC3E}">
        <p14:creationId xmlns:p14="http://schemas.microsoft.com/office/powerpoint/2010/main" val="14111408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9BC2-F9F2-40E7-9F38-1285C3B5B734}"/>
              </a:ext>
            </a:extLst>
          </p:cNvPr>
          <p:cNvSpPr>
            <a:spLocks noGrp="1"/>
          </p:cNvSpPr>
          <p:nvPr>
            <p:ph type="title"/>
          </p:nvPr>
        </p:nvSpPr>
        <p:spPr/>
        <p:txBody>
          <a:bodyPr/>
          <a:lstStyle/>
          <a:p>
            <a:r>
              <a:rPr lang="en-US" dirty="0"/>
              <a:t>Get .NET Core</a:t>
            </a:r>
          </a:p>
        </p:txBody>
      </p:sp>
      <p:sp>
        <p:nvSpPr>
          <p:cNvPr id="3" name="Text Placeholder 2">
            <a:extLst>
              <a:ext uri="{FF2B5EF4-FFF2-40B4-BE49-F238E27FC236}">
                <a16:creationId xmlns:a16="http://schemas.microsoft.com/office/drawing/2014/main" id="{7D8316C8-11AD-44F5-B00B-E020F6B875BC}"/>
              </a:ext>
            </a:extLst>
          </p:cNvPr>
          <p:cNvSpPr>
            <a:spLocks noGrp="1"/>
          </p:cNvSpPr>
          <p:nvPr>
            <p:ph type="body" sz="quarter" idx="10"/>
          </p:nvPr>
        </p:nvSpPr>
        <p:spPr>
          <a:xfrm>
            <a:off x="274638" y="1212851"/>
            <a:ext cx="11887200" cy="2769989"/>
          </a:xfrm>
        </p:spPr>
        <p:txBody>
          <a:bodyPr/>
          <a:lstStyle/>
          <a:p>
            <a:r>
              <a:rPr lang="en-US" dirty="0"/>
              <a:t>Install the .NET Core SDK (</a:t>
            </a:r>
            <a:r>
              <a:rPr lang="en-US" dirty="0">
                <a:hlinkClick r:id="rId3"/>
              </a:rPr>
              <a:t>https://dot.net</a:t>
            </a:r>
            <a:r>
              <a:rPr lang="en-US" dirty="0"/>
              <a:t>) </a:t>
            </a:r>
          </a:p>
          <a:p>
            <a:r>
              <a:rPr lang="en-US" dirty="0"/>
              <a:t>Install Visual Studio (</a:t>
            </a:r>
            <a:r>
              <a:rPr lang="en-US" dirty="0">
                <a:hlinkClick r:id="rId4"/>
              </a:rPr>
              <a:t>https://visualstudio.com</a:t>
            </a:r>
            <a:r>
              <a:rPr lang="en-US" dirty="0"/>
              <a:t>) </a:t>
            </a:r>
          </a:p>
          <a:p>
            <a:endParaRPr lang="en-US" dirty="0"/>
          </a:p>
          <a:p>
            <a:endParaRPr lang="en-US" dirty="0"/>
          </a:p>
        </p:txBody>
      </p:sp>
      <p:pic>
        <p:nvPicPr>
          <p:cNvPr id="10" name="Picture 9">
            <a:extLst>
              <a:ext uri="{FF2B5EF4-FFF2-40B4-BE49-F238E27FC236}">
                <a16:creationId xmlns:a16="http://schemas.microsoft.com/office/drawing/2014/main" id="{D3C04523-ED15-4C63-9373-7C86E9DAAA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4267" r="9586"/>
          <a:stretch/>
        </p:blipFill>
        <p:spPr bwMode="auto">
          <a:xfrm>
            <a:off x="1189092" y="2582872"/>
            <a:ext cx="693140" cy="1174390"/>
          </a:xfrm>
          <a:prstGeom prst="rect">
            <a:avLst/>
          </a:prstGeom>
          <a:solidFill>
            <a:schemeClr val="bg1"/>
          </a:solidFill>
          <a:ln>
            <a:noFill/>
          </a:ln>
          <a:extLst/>
        </p:spPr>
      </p:pic>
      <p:pic>
        <p:nvPicPr>
          <p:cNvPr id="14" name="Picture 13">
            <a:extLst>
              <a:ext uri="{FF2B5EF4-FFF2-40B4-BE49-F238E27FC236}">
                <a16:creationId xmlns:a16="http://schemas.microsoft.com/office/drawing/2014/main" id="{813B895E-6537-4BBF-B063-7EA139DD2090}"/>
              </a:ext>
            </a:extLst>
          </p:cNvPr>
          <p:cNvPicPr>
            <a:picLocks noChangeAspect="1" noChangeArrowheads="1"/>
          </p:cNvPicPr>
          <p:nvPr/>
        </p:nvPicPr>
        <p:blipFill rotWithShape="1">
          <a:blip r:embed="rId6"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209183" y="5080528"/>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9CF551-9417-473C-8F40-EE5CCA4F3D2A}"/>
              </a:ext>
            </a:extLst>
          </p:cNvPr>
          <p:cNvPicPr>
            <a:picLocks noChangeAspect="1"/>
          </p:cNvPicPr>
          <p:nvPr/>
        </p:nvPicPr>
        <p:blipFill>
          <a:blip r:embed="rId7"/>
          <a:stretch>
            <a:fillRect/>
          </a:stretch>
        </p:blipFill>
        <p:spPr>
          <a:xfrm>
            <a:off x="1071224" y="3954457"/>
            <a:ext cx="928876" cy="928876"/>
          </a:xfrm>
          <a:prstGeom prst="rect">
            <a:avLst/>
          </a:prstGeom>
        </p:spPr>
      </p:pic>
      <p:sp>
        <p:nvSpPr>
          <p:cNvPr id="21" name="TextBox 20">
            <a:extLst>
              <a:ext uri="{FF2B5EF4-FFF2-40B4-BE49-F238E27FC236}">
                <a16:creationId xmlns:a16="http://schemas.microsoft.com/office/drawing/2014/main" id="{A3211103-6AB7-4C1D-87B2-7B3C40AE251A}"/>
              </a:ext>
            </a:extLst>
          </p:cNvPr>
          <p:cNvSpPr txBox="1"/>
          <p:nvPr/>
        </p:nvSpPr>
        <p:spPr>
          <a:xfrm>
            <a:off x="2103482" y="2687503"/>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a:t>
            </a:r>
          </a:p>
          <a:p>
            <a:pPr>
              <a:lnSpc>
                <a:spcPct val="90000"/>
              </a:lnSpc>
              <a:spcAft>
                <a:spcPts val="600"/>
              </a:spcAft>
            </a:pPr>
            <a:r>
              <a:rPr lang="en-US" sz="2000" dirty="0">
                <a:gradFill>
                  <a:gsLst>
                    <a:gs pos="2917">
                      <a:schemeClr val="tx1"/>
                    </a:gs>
                    <a:gs pos="30000">
                      <a:schemeClr val="tx1"/>
                    </a:gs>
                  </a:gsLst>
                  <a:lin ang="5400000" scaled="0"/>
                </a:gradFill>
              </a:rPr>
              <a:t>Windows</a:t>
            </a:r>
          </a:p>
        </p:txBody>
      </p:sp>
      <p:sp>
        <p:nvSpPr>
          <p:cNvPr id="22" name="TextBox 21">
            <a:extLst>
              <a:ext uri="{FF2B5EF4-FFF2-40B4-BE49-F238E27FC236}">
                <a16:creationId xmlns:a16="http://schemas.microsoft.com/office/drawing/2014/main" id="{6D236743-B05F-457D-A1EF-7592B6860F99}"/>
              </a:ext>
            </a:extLst>
          </p:cNvPr>
          <p:cNvSpPr txBox="1"/>
          <p:nvPr/>
        </p:nvSpPr>
        <p:spPr>
          <a:xfrm>
            <a:off x="2103482" y="3872591"/>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for Mac</a:t>
            </a:r>
          </a:p>
          <a:p>
            <a:pPr>
              <a:lnSpc>
                <a:spcPct val="90000"/>
              </a:lnSpc>
              <a:spcAft>
                <a:spcPts val="600"/>
              </a:spcAft>
            </a:pPr>
            <a:r>
              <a:rPr lang="en-US" sz="2000" dirty="0">
                <a:gradFill>
                  <a:gsLst>
                    <a:gs pos="2917">
                      <a:schemeClr val="tx1"/>
                    </a:gs>
                    <a:gs pos="30000">
                      <a:schemeClr val="tx1"/>
                    </a:gs>
                  </a:gsLst>
                  <a:lin ang="5400000" scaled="0"/>
                </a:gradFill>
              </a:rPr>
              <a:t>macOS</a:t>
            </a:r>
          </a:p>
        </p:txBody>
      </p:sp>
      <p:sp>
        <p:nvSpPr>
          <p:cNvPr id="23" name="TextBox 22">
            <a:extLst>
              <a:ext uri="{FF2B5EF4-FFF2-40B4-BE49-F238E27FC236}">
                <a16:creationId xmlns:a16="http://schemas.microsoft.com/office/drawing/2014/main" id="{BF2A7AE8-ECC1-4D72-8132-552818EC10F3}"/>
              </a:ext>
            </a:extLst>
          </p:cNvPr>
          <p:cNvSpPr txBox="1"/>
          <p:nvPr/>
        </p:nvSpPr>
        <p:spPr>
          <a:xfrm>
            <a:off x="2103482" y="5121419"/>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Code</a:t>
            </a:r>
          </a:p>
          <a:p>
            <a:pPr>
              <a:lnSpc>
                <a:spcPct val="90000"/>
              </a:lnSpc>
              <a:spcAft>
                <a:spcPts val="600"/>
              </a:spcAft>
            </a:pPr>
            <a:r>
              <a:rPr lang="en-US" sz="2000" dirty="0">
                <a:gradFill>
                  <a:gsLst>
                    <a:gs pos="2917">
                      <a:schemeClr val="tx1"/>
                    </a:gs>
                    <a:gs pos="30000">
                      <a:schemeClr val="tx1"/>
                    </a:gs>
                  </a:gsLst>
                  <a:lin ang="5400000" scaled="0"/>
                </a:gradFill>
              </a:rPr>
              <a:t>Windows, macOS, Linux</a:t>
            </a:r>
          </a:p>
        </p:txBody>
      </p:sp>
    </p:spTree>
    <p:extLst>
      <p:ext uri="{BB962C8B-B14F-4D97-AF65-F5344CB8AC3E}">
        <p14:creationId xmlns:p14="http://schemas.microsoft.com/office/powerpoint/2010/main" val="29842123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br>
              <a:rPr lang="en-US" dirty="0"/>
            </a:br>
            <a:r>
              <a:rPr lang="en-US" dirty="0"/>
              <a:t>.NET Core</a:t>
            </a:r>
          </a:p>
        </p:txBody>
      </p:sp>
    </p:spTree>
    <p:extLst>
      <p:ext uri="{BB962C8B-B14F-4D97-AF65-F5344CB8AC3E}">
        <p14:creationId xmlns:p14="http://schemas.microsoft.com/office/powerpoint/2010/main" val="244532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Command Line Interface (CLI)</a:t>
            </a:r>
          </a:p>
        </p:txBody>
      </p:sp>
      <p:sp>
        <p:nvSpPr>
          <p:cNvPr id="5" name="Text Placeholder 4"/>
          <p:cNvSpPr>
            <a:spLocks noGrp="1"/>
          </p:cNvSpPr>
          <p:nvPr>
            <p:ph type="body" sz="quarter" idx="10"/>
          </p:nvPr>
        </p:nvSpPr>
        <p:spPr>
          <a:xfrm>
            <a:off x="274637" y="1221157"/>
            <a:ext cx="12344329" cy="5669244"/>
          </a:xfrm>
        </p:spPr>
        <p:txBody>
          <a:bodyPr/>
          <a:lstStyle/>
          <a:p>
            <a:endParaRPr lang="en-US" dirty="0"/>
          </a:p>
          <a:p>
            <a:r>
              <a:rPr lang="en-US" dirty="0"/>
              <a:t>&gt; dotnet new console </a:t>
            </a:r>
            <a:r>
              <a:rPr lang="en-US" dirty="0">
                <a:solidFill>
                  <a:srgbClr val="00B050"/>
                </a:solidFill>
              </a:rPr>
              <a:t>// creates new project</a:t>
            </a:r>
          </a:p>
          <a:p>
            <a:r>
              <a:rPr lang="en-US" dirty="0"/>
              <a:t>&gt; dotnet restore </a:t>
            </a:r>
            <a:r>
              <a:rPr lang="en-US" dirty="0">
                <a:solidFill>
                  <a:srgbClr val="00B050"/>
                </a:solidFill>
              </a:rPr>
              <a:t>// restore </a:t>
            </a:r>
            <a:r>
              <a:rPr lang="en-US" dirty="0" err="1">
                <a:solidFill>
                  <a:srgbClr val="00B050"/>
                </a:solidFill>
              </a:rPr>
              <a:t>NuGet</a:t>
            </a:r>
            <a:r>
              <a:rPr lang="en-US" dirty="0">
                <a:solidFill>
                  <a:srgbClr val="00B050"/>
                </a:solidFill>
              </a:rPr>
              <a:t> dependencies</a:t>
            </a:r>
          </a:p>
          <a:p>
            <a:r>
              <a:rPr lang="en-US" dirty="0"/>
              <a:t>&gt; dotnet build </a:t>
            </a:r>
            <a:r>
              <a:rPr lang="en-US" dirty="0">
                <a:solidFill>
                  <a:srgbClr val="00B050"/>
                </a:solidFill>
              </a:rPr>
              <a:t>// builds your source into </a:t>
            </a:r>
            <a:r>
              <a:rPr lang="en-US" dirty="0" err="1">
                <a:solidFill>
                  <a:srgbClr val="00B050"/>
                </a:solidFill>
              </a:rPr>
              <a:t>dlls</a:t>
            </a:r>
            <a:endParaRPr lang="en-US" dirty="0">
              <a:solidFill>
                <a:srgbClr val="00B050"/>
              </a:solidFill>
            </a:endParaRPr>
          </a:p>
          <a:p>
            <a:r>
              <a:rPr lang="en-US" dirty="0"/>
              <a:t>&gt; </a:t>
            </a:r>
            <a:r>
              <a:rPr lang="en-US" dirty="0" err="1"/>
              <a:t>dotnet</a:t>
            </a:r>
            <a:r>
              <a:rPr lang="en-US" dirty="0"/>
              <a:t> path-to/yourapp.dll </a:t>
            </a:r>
            <a:r>
              <a:rPr lang="en-US" dirty="0">
                <a:solidFill>
                  <a:srgbClr val="00B050"/>
                </a:solidFill>
              </a:rPr>
              <a:t>//loads and runs</a:t>
            </a:r>
          </a:p>
          <a:p>
            <a:r>
              <a:rPr lang="en-US" dirty="0"/>
              <a:t>&gt; </a:t>
            </a:r>
            <a:r>
              <a:rPr lang="en-US" dirty="0" err="1"/>
              <a:t>dotnet</a:t>
            </a:r>
            <a:r>
              <a:rPr lang="en-US" dirty="0"/>
              <a:t> run </a:t>
            </a:r>
            <a:r>
              <a:rPr lang="en-US" dirty="0">
                <a:solidFill>
                  <a:srgbClr val="00B050"/>
                </a:solidFill>
              </a:rPr>
              <a:t>// same thing as the last 2 lines</a:t>
            </a:r>
          </a:p>
          <a:p>
            <a:r>
              <a:rPr lang="en-US" dirty="0"/>
              <a:t>&gt; </a:t>
            </a:r>
            <a:r>
              <a:rPr lang="en-US" dirty="0" err="1"/>
              <a:t>dotnet</a:t>
            </a:r>
            <a:r>
              <a:rPr lang="en-US" dirty="0"/>
              <a:t> add </a:t>
            </a:r>
            <a:r>
              <a:rPr lang="en-US" dirty="0">
                <a:solidFill>
                  <a:srgbClr val="00B050"/>
                </a:solidFill>
              </a:rPr>
              <a:t>// add package or project references</a:t>
            </a:r>
            <a:endParaRPr lang="en-US" dirty="0"/>
          </a:p>
          <a:p>
            <a:r>
              <a:rPr lang="en-US" dirty="0"/>
              <a:t>&gt; </a:t>
            </a:r>
            <a:r>
              <a:rPr lang="en-US" dirty="0" err="1"/>
              <a:t>dotnet</a:t>
            </a:r>
            <a:r>
              <a:rPr lang="en-US" dirty="0"/>
              <a:t> test </a:t>
            </a:r>
            <a:r>
              <a:rPr lang="en-US" dirty="0">
                <a:solidFill>
                  <a:srgbClr val="00B050"/>
                </a:solidFill>
              </a:rPr>
              <a:t>// runs your </a:t>
            </a:r>
            <a:r>
              <a:rPr lang="en-US" dirty="0" err="1">
                <a:solidFill>
                  <a:srgbClr val="00B050"/>
                </a:solidFill>
              </a:rPr>
              <a:t>tests;reports</a:t>
            </a:r>
            <a:r>
              <a:rPr lang="en-US" dirty="0">
                <a:solidFill>
                  <a:srgbClr val="00B050"/>
                </a:solidFill>
              </a:rPr>
              <a:t> pass/fail</a:t>
            </a:r>
          </a:p>
          <a:p>
            <a:r>
              <a:rPr lang="en-US" dirty="0"/>
              <a:t>&gt; </a:t>
            </a:r>
            <a:r>
              <a:rPr lang="en-US" dirty="0" err="1"/>
              <a:t>dotnet</a:t>
            </a:r>
            <a:r>
              <a:rPr lang="en-US" dirty="0"/>
              <a:t> publish </a:t>
            </a:r>
            <a:r>
              <a:rPr lang="en-US" dirty="0">
                <a:solidFill>
                  <a:srgbClr val="00B050"/>
                </a:solidFill>
              </a:rPr>
              <a:t>// prepares app for distribution</a:t>
            </a:r>
          </a:p>
          <a:p>
            <a:r>
              <a:rPr lang="en-US" dirty="0"/>
              <a:t>&gt; </a:t>
            </a:r>
            <a:r>
              <a:rPr lang="en-US" dirty="0" err="1"/>
              <a:t>dotnet</a:t>
            </a:r>
            <a:r>
              <a:rPr lang="en-US" dirty="0"/>
              <a:t> pack </a:t>
            </a:r>
            <a:r>
              <a:rPr lang="en-US" dirty="0">
                <a:solidFill>
                  <a:srgbClr val="00B050"/>
                </a:solidFill>
              </a:rPr>
              <a:t>// packages library as </a:t>
            </a:r>
            <a:r>
              <a:rPr lang="en-US" dirty="0" err="1">
                <a:solidFill>
                  <a:srgbClr val="00B050"/>
                </a:solidFill>
              </a:rPr>
              <a:t>NuGet</a:t>
            </a:r>
            <a:r>
              <a:rPr lang="en-US" dirty="0">
                <a:solidFill>
                  <a:srgbClr val="00B050"/>
                </a:solidFill>
              </a:rPr>
              <a:t> package</a:t>
            </a:r>
            <a:endParaRPr lang="mr-IN" dirty="0">
              <a:solidFill>
                <a:srgbClr val="00B050"/>
              </a:solidFill>
            </a:endParaRPr>
          </a:p>
        </p:txBody>
      </p:sp>
    </p:spTree>
    <p:extLst>
      <p:ext uri="{BB962C8B-B14F-4D97-AF65-F5344CB8AC3E}">
        <p14:creationId xmlns:p14="http://schemas.microsoft.com/office/powerpoint/2010/main" val="13011431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B1C-37AD-4573-A81C-26C2591BB03A}"/>
              </a:ext>
            </a:extLst>
          </p:cNvPr>
          <p:cNvSpPr>
            <a:spLocks noGrp="1"/>
          </p:cNvSpPr>
          <p:nvPr>
            <p:ph type="title"/>
          </p:nvPr>
        </p:nvSpPr>
        <p:spPr/>
        <p:txBody>
          <a:bodyPr/>
          <a:lstStyle/>
          <a:p>
            <a:r>
              <a:rPr lang="en-US" dirty="0"/>
              <a:t>ASP.NET Core</a:t>
            </a:r>
          </a:p>
        </p:txBody>
      </p:sp>
      <p:sp>
        <p:nvSpPr>
          <p:cNvPr id="5" name="Text Placeholder 4">
            <a:extLst>
              <a:ext uri="{FF2B5EF4-FFF2-40B4-BE49-F238E27FC236}">
                <a16:creationId xmlns:a16="http://schemas.microsoft.com/office/drawing/2014/main" id="{D9524885-0066-45E4-8DA1-7B1A250592C3}"/>
              </a:ext>
            </a:extLst>
          </p:cNvPr>
          <p:cNvSpPr>
            <a:spLocks noGrp="1"/>
          </p:cNvSpPr>
          <p:nvPr>
            <p:ph type="body" sz="quarter" idx="10"/>
          </p:nvPr>
        </p:nvSpPr>
        <p:spPr>
          <a:xfrm>
            <a:off x="274638" y="1212850"/>
            <a:ext cx="11887200" cy="5139869"/>
          </a:xfrm>
        </p:spPr>
        <p:txBody>
          <a:bodyPr/>
          <a:lstStyle/>
          <a:p>
            <a:r>
              <a:rPr lang="en-US" dirty="0"/>
              <a:t>Fast &amp; lightweight web framework built for .NET Core</a:t>
            </a:r>
          </a:p>
          <a:p>
            <a:r>
              <a:rPr lang="en-US" dirty="0"/>
              <a:t>Build modern web apps</a:t>
            </a:r>
          </a:p>
          <a:p>
            <a:pPr lvl="1"/>
            <a:r>
              <a:rPr lang="en-US" dirty="0"/>
              <a:t>MVC apps, Web APIs, SPAs, mobile apps, microservices, docker, real-time (future)</a:t>
            </a:r>
          </a:p>
          <a:p>
            <a:r>
              <a:rPr lang="en-US" dirty="0"/>
              <a:t>Integrates seamless with Azure cloud services</a:t>
            </a:r>
          </a:p>
          <a:p>
            <a:pPr lvl="1"/>
            <a:r>
              <a:rPr lang="en-US" dirty="0"/>
              <a:t>Azure App Services, SQL Azure, Azure Key Vault, Azure Application Insights, Azure Active Directory, etc.</a:t>
            </a:r>
          </a:p>
          <a:p>
            <a:pPr lvl="1"/>
            <a:r>
              <a:rPr lang="en-US" dirty="0"/>
              <a:t>Or run it on premise, on Google App Engine, on AWS, etc.</a:t>
            </a:r>
          </a:p>
          <a:p>
            <a:r>
              <a:rPr lang="en-US" dirty="0"/>
              <a:t>Powerful security features</a:t>
            </a:r>
          </a:p>
          <a:p>
            <a:pPr lvl="1"/>
            <a:r>
              <a:rPr lang="en-US" dirty="0"/>
              <a:t>HTTPS, identity, data protection, OpenID Connect, JWT, CORS, 2-factor </a:t>
            </a:r>
            <a:r>
              <a:rPr lang="en-US" dirty="0" err="1"/>
              <a:t>auth</a:t>
            </a:r>
            <a:r>
              <a:rPr lang="en-US" dirty="0"/>
              <a:t>, social logins</a:t>
            </a:r>
          </a:p>
          <a:p>
            <a:r>
              <a:rPr lang="en-US" dirty="0"/>
              <a:t>Simple composable infrastructure</a:t>
            </a:r>
          </a:p>
          <a:p>
            <a:pPr lvl="1"/>
            <a:r>
              <a:rPr lang="en-US" dirty="0"/>
              <a:t>Dependency injection, middleware, configuration, logging, localization, routing, session, error handling</a:t>
            </a:r>
          </a:p>
        </p:txBody>
      </p:sp>
    </p:spTree>
    <p:extLst>
      <p:ext uri="{BB962C8B-B14F-4D97-AF65-F5344CB8AC3E}">
        <p14:creationId xmlns:p14="http://schemas.microsoft.com/office/powerpoint/2010/main" val="7115615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CC229-676F-4422-93A8-C73EF5E98A7C}"/>
              </a:ext>
            </a:extLst>
          </p:cNvPr>
          <p:cNvSpPr>
            <a:spLocks noGrp="1"/>
          </p:cNvSpPr>
          <p:nvPr>
            <p:ph type="title"/>
          </p:nvPr>
        </p:nvSpPr>
        <p:spPr/>
        <p:txBody>
          <a:bodyPr/>
          <a:lstStyle/>
          <a:p>
            <a:r>
              <a:rPr lang="en-US" dirty="0"/>
              <a:t>Introductions</a:t>
            </a:r>
          </a:p>
        </p:txBody>
      </p:sp>
      <p:sp>
        <p:nvSpPr>
          <p:cNvPr id="5" name="Text Placeholder 4">
            <a:extLst>
              <a:ext uri="{FF2B5EF4-FFF2-40B4-BE49-F238E27FC236}">
                <a16:creationId xmlns:a16="http://schemas.microsoft.com/office/drawing/2014/main" id="{E7928510-4909-4FEC-8D22-1298E81260FE}"/>
              </a:ext>
            </a:extLst>
          </p:cNvPr>
          <p:cNvSpPr>
            <a:spLocks noGrp="1"/>
          </p:cNvSpPr>
          <p:nvPr>
            <p:ph type="body" sz="quarter" idx="10"/>
          </p:nvPr>
        </p:nvSpPr>
        <p:spPr>
          <a:xfrm>
            <a:off x="274638" y="1212850"/>
            <a:ext cx="11887200" cy="5232202"/>
          </a:xfrm>
        </p:spPr>
        <p:txBody>
          <a:bodyPr/>
          <a:lstStyle/>
          <a:p>
            <a:r>
              <a:rPr lang="en-US" dirty="0"/>
              <a:t>How many of you are new to .NET?</a:t>
            </a:r>
          </a:p>
          <a:p>
            <a:r>
              <a:rPr lang="en-US" dirty="0"/>
              <a:t>How many of you are new to ASP.NET?</a:t>
            </a:r>
          </a:p>
          <a:p>
            <a:r>
              <a:rPr lang="en-US" dirty="0"/>
              <a:t>How many of you are familiar with ASP.NET MVC?</a:t>
            </a:r>
          </a:p>
          <a:p>
            <a:r>
              <a:rPr lang="en-US" dirty="0"/>
              <a:t>How many of you were there when .NET 1.0 was released?</a:t>
            </a:r>
          </a:p>
          <a:p>
            <a:r>
              <a:rPr lang="en-US" dirty="0"/>
              <a:t>How many of you primarily write in C#? VB? F#? Java? JavaScript? Python? Ruby? Erlang? Something else?</a:t>
            </a:r>
          </a:p>
          <a:p>
            <a:endParaRPr lang="en-US" dirty="0"/>
          </a:p>
        </p:txBody>
      </p:sp>
    </p:spTree>
    <p:extLst>
      <p:ext uri="{BB962C8B-B14F-4D97-AF65-F5344CB8AC3E}">
        <p14:creationId xmlns:p14="http://schemas.microsoft.com/office/powerpoint/2010/main" val="413870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B81C1-B7F4-459E-B4B1-90B49B7466E2}"/>
              </a:ext>
            </a:extLst>
          </p:cNvPr>
          <p:cNvSpPr>
            <a:spLocks noGrp="1"/>
          </p:cNvSpPr>
          <p:nvPr>
            <p:ph type="title"/>
          </p:nvPr>
        </p:nvSpPr>
        <p:spPr/>
        <p:txBody>
          <a:bodyPr/>
          <a:lstStyle/>
          <a:p>
            <a:r>
              <a:rPr lang="en-US" dirty="0"/>
              <a:t>Workshop resources</a:t>
            </a:r>
          </a:p>
        </p:txBody>
      </p:sp>
      <p:sp>
        <p:nvSpPr>
          <p:cNvPr id="3" name="Text Placeholder 2">
            <a:extLst>
              <a:ext uri="{FF2B5EF4-FFF2-40B4-BE49-F238E27FC236}">
                <a16:creationId xmlns:a16="http://schemas.microsoft.com/office/drawing/2014/main" id="{DB038A74-A728-42E2-9D3E-3271D8A710F3}"/>
              </a:ext>
            </a:extLst>
          </p:cNvPr>
          <p:cNvSpPr>
            <a:spLocks noGrp="1"/>
          </p:cNvSpPr>
          <p:nvPr>
            <p:ph type="body" sz="quarter" idx="10"/>
          </p:nvPr>
        </p:nvSpPr>
        <p:spPr>
          <a:xfrm>
            <a:off x="274638" y="1212850"/>
            <a:ext cx="11887200" cy="2879763"/>
          </a:xfrm>
        </p:spPr>
        <p:txBody>
          <a:bodyPr/>
          <a:lstStyle/>
          <a:p>
            <a:r>
              <a:rPr lang="en-US" b="1" dirty="0"/>
              <a:t>Labs</a:t>
            </a:r>
            <a:r>
              <a:rPr lang="en-US" dirty="0"/>
              <a:t>: </a:t>
            </a:r>
          </a:p>
          <a:p>
            <a:pPr lvl="1">
              <a:spcAft>
                <a:spcPts val="1000"/>
              </a:spcAft>
            </a:pPr>
            <a:r>
              <a:rPr lang="en-US" sz="2800" dirty="0">
                <a:hlinkClick r:id="rId3"/>
              </a:rPr>
              <a:t>https://github.com/mjrousos/aspnetcore-workshop</a:t>
            </a:r>
            <a:r>
              <a:rPr lang="en-US" sz="2800" dirty="0"/>
              <a:t> </a:t>
            </a:r>
          </a:p>
          <a:p>
            <a:r>
              <a:rPr lang="en-US" b="1" dirty="0"/>
              <a:t>Bits: </a:t>
            </a:r>
          </a:p>
          <a:p>
            <a:pPr lvl="1">
              <a:spcAft>
                <a:spcPts val="1000"/>
              </a:spcAft>
            </a:pPr>
            <a:r>
              <a:rPr lang="en-US" sz="2800" dirty="0">
                <a:hlinkClick r:id="rId4"/>
              </a:rPr>
              <a:t>https://github.com/mjrousos/aspnetcore-workshop/blob/master/README.md</a:t>
            </a:r>
            <a:r>
              <a:rPr lang="en-US" sz="2800" dirty="0"/>
              <a:t> </a:t>
            </a:r>
          </a:p>
        </p:txBody>
      </p:sp>
    </p:spTree>
    <p:extLst>
      <p:ext uri="{BB962C8B-B14F-4D97-AF65-F5344CB8AC3E}">
        <p14:creationId xmlns:p14="http://schemas.microsoft.com/office/powerpoint/2010/main" val="28209329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90" name="Rectangle 89"/>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97" name="Rectangle 9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17" name="Title 16"/>
          <p:cNvSpPr>
            <a:spLocks noGrp="1"/>
          </p:cNvSpPr>
          <p:nvPr>
            <p:ph type="title"/>
          </p:nvPr>
        </p:nvSpPr>
        <p:spPr/>
        <p:txBody>
          <a:bodyPr/>
          <a:lstStyle/>
          <a:p>
            <a:r>
              <a:rPr lang="en-US" dirty="0"/>
              <a:t>.NET platform</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solidFill>
                  <a:schemeClr val="bg1"/>
                </a:solidFill>
                <a:latin typeface="Segoe UI"/>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4" name="Group 103"/>
          <p:cNvGrpSpPr/>
          <p:nvPr/>
        </p:nvGrpSpPr>
        <p:grpSpPr>
          <a:xfrm>
            <a:off x="10037203" y="2048555"/>
            <a:ext cx="1548177" cy="1473527"/>
            <a:chOff x="10404342" y="1797504"/>
            <a:chExt cx="1548397" cy="1473736"/>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797504"/>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105" name="Group 104"/>
          <p:cNvGrpSpPr/>
          <p:nvPr/>
        </p:nvGrpSpPr>
        <p:grpSpPr>
          <a:xfrm>
            <a:off x="9830335" y="4889625"/>
            <a:ext cx="1965681" cy="1350807"/>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sp>
        <p:nvSpPr>
          <p:cNvPr id="117"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18"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119"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pic>
        <p:nvPicPr>
          <p:cNvPr id="3" name="Picture 2"/>
          <p:cNvPicPr>
            <a:picLocks noChangeAspect="1"/>
          </p:cNvPicPr>
          <p:nvPr/>
        </p:nvPicPr>
        <p:blipFill>
          <a:blip r:embed="rId4"/>
          <a:stretch>
            <a:fillRect/>
          </a:stretch>
        </p:blipFill>
        <p:spPr>
          <a:xfrm>
            <a:off x="10344174" y="3588701"/>
            <a:ext cx="928876" cy="928876"/>
          </a:xfrm>
          <a:prstGeom prst="rect">
            <a:avLst/>
          </a:prstGeom>
        </p:spPr>
      </p:pic>
    </p:spTree>
    <p:extLst>
      <p:ext uri="{BB962C8B-B14F-4D97-AF65-F5344CB8AC3E}">
        <p14:creationId xmlns:p14="http://schemas.microsoft.com/office/powerpoint/2010/main" val="278579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Core -- Cross-platform </a:t>
            </a:r>
            <a:r>
              <a:rPr lang="en-US" dirty="0"/>
              <a:t>services</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2423"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104" name="Group 103"/>
          <p:cNvGrpSpPr/>
          <p:nvPr/>
        </p:nvGrpSpPr>
        <p:grpSpPr>
          <a:xfrm>
            <a:off x="10037203" y="2171273"/>
            <a:ext cx="1548177" cy="1350808"/>
            <a:chOff x="10404342" y="1920240"/>
            <a:chExt cx="1548397" cy="1351000"/>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920240"/>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sp>
        <p:nvSpPr>
          <p:cNvPr id="35" name="Rectangle 34"/>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36" name="Rectangle 35"/>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7" name="Rectangle 3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39"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40"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28" name="Rectangle 27"/>
          <p:cNvSpPr/>
          <p:nvPr/>
        </p:nvSpPr>
        <p:spPr bwMode="auto">
          <a:xfrm>
            <a:off x="353544" y="1190485"/>
            <a:ext cx="3395410"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41" name="Group 40"/>
          <p:cNvGrpSpPr/>
          <p:nvPr/>
        </p:nvGrpSpPr>
        <p:grpSpPr>
          <a:xfrm>
            <a:off x="9830335" y="4889625"/>
            <a:ext cx="1965681" cy="1350807"/>
            <a:chOff x="10195561" y="3458117"/>
            <a:chExt cx="1965960" cy="1350999"/>
          </a:xfrm>
        </p:grpSpPr>
        <p:sp>
          <p:nvSpPr>
            <p:cNvPr id="42" name="TextBox 41"/>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3" name="Picture 42"/>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pic>
        <p:nvPicPr>
          <p:cNvPr id="45" name="Picture 44"/>
          <p:cNvPicPr>
            <a:picLocks noChangeAspect="1"/>
          </p:cNvPicPr>
          <p:nvPr/>
        </p:nvPicPr>
        <p:blipFill>
          <a:blip r:embed="rId4"/>
          <a:stretch>
            <a:fillRect/>
          </a:stretch>
        </p:blipFill>
        <p:spPr>
          <a:xfrm>
            <a:off x="10344174" y="3588701"/>
            <a:ext cx="928876" cy="928876"/>
          </a:xfrm>
          <a:prstGeom prst="rect">
            <a:avLst/>
          </a:prstGeom>
        </p:spPr>
      </p:pic>
      <p:sp>
        <p:nvSpPr>
          <p:cNvPr id="2" name="Rectangle 1"/>
          <p:cNvSpPr/>
          <p:nvPr/>
        </p:nvSpPr>
        <p:spPr bwMode="auto">
          <a:xfrm>
            <a:off x="6766012" y="1302726"/>
            <a:ext cx="5304321"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304904" y="3622661"/>
            <a:ext cx="11765429" cy="320833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811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spTree>
    <p:extLst>
      <p:ext uri="{BB962C8B-B14F-4D97-AF65-F5344CB8AC3E}">
        <p14:creationId xmlns:p14="http://schemas.microsoft.com/office/powerpoint/2010/main" val="1146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9395"/>
            <a:ext cx="11889564" cy="917575"/>
          </a:xfrm>
        </p:spPr>
        <p:txBody>
          <a:bodyPr/>
          <a:lstStyle/>
          <a:p>
            <a:r>
              <a:rPr lang="en-US" dirty="0"/>
              <a:t>http://redhatloves.net</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8098" y="754092"/>
            <a:ext cx="9142771" cy="6084561"/>
          </a:xfrm>
          <a:prstGeom prst="rect">
            <a:avLst/>
          </a:prstGeom>
        </p:spPr>
      </p:pic>
    </p:spTree>
    <p:extLst>
      <p:ext uri="{BB962C8B-B14F-4D97-AF65-F5344CB8AC3E}">
        <p14:creationId xmlns:p14="http://schemas.microsoft.com/office/powerpoint/2010/main" val="1965958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Supported OSes</a:t>
            </a:r>
          </a:p>
        </p:txBody>
      </p:sp>
      <p:sp>
        <p:nvSpPr>
          <p:cNvPr id="3" name="Text Placeholder 2"/>
          <p:cNvSpPr>
            <a:spLocks noGrp="1"/>
          </p:cNvSpPr>
          <p:nvPr>
            <p:ph type="body" sz="quarter" idx="10"/>
          </p:nvPr>
        </p:nvSpPr>
        <p:spPr>
          <a:xfrm>
            <a:off x="274639" y="1212849"/>
            <a:ext cx="5486399" cy="3447098"/>
          </a:xfrm>
        </p:spPr>
        <p:txBody>
          <a:bodyPr/>
          <a:lstStyle/>
          <a:p>
            <a:r>
              <a:rPr lang="en-US" dirty="0"/>
              <a:t>Windows</a:t>
            </a:r>
          </a:p>
          <a:p>
            <a:pPr lvl="1"/>
            <a:r>
              <a:rPr lang="en-US" dirty="0"/>
              <a:t>Windows 7+</a:t>
            </a:r>
          </a:p>
          <a:p>
            <a:pPr lvl="1"/>
            <a:r>
              <a:rPr lang="en-US" dirty="0"/>
              <a:t>Server 2008 R2 SP1+</a:t>
            </a:r>
          </a:p>
          <a:p>
            <a:pPr lvl="1"/>
            <a:r>
              <a:rPr lang="en-US" dirty="0"/>
              <a:t>Server 2016 (incl. Nano)</a:t>
            </a:r>
          </a:p>
          <a:p>
            <a:r>
              <a:rPr lang="en-US" dirty="0" err="1"/>
              <a:t>macOS</a:t>
            </a:r>
            <a:endParaRPr lang="en-US" dirty="0"/>
          </a:p>
          <a:p>
            <a:pPr lvl="1"/>
            <a:r>
              <a:rPr lang="en-US" dirty="0"/>
              <a:t>Sierra</a:t>
            </a:r>
          </a:p>
          <a:p>
            <a:endParaRPr lang="en-US" dirty="0"/>
          </a:p>
        </p:txBody>
      </p:sp>
      <p:sp>
        <p:nvSpPr>
          <p:cNvPr id="4" name="Text Placeholder 3"/>
          <p:cNvSpPr>
            <a:spLocks noGrp="1"/>
          </p:cNvSpPr>
          <p:nvPr>
            <p:ph type="body" sz="quarter" idx="11"/>
          </p:nvPr>
        </p:nvSpPr>
        <p:spPr>
          <a:xfrm>
            <a:off x="6675439" y="1212849"/>
            <a:ext cx="5486399" cy="4284250"/>
          </a:xfrm>
        </p:spPr>
        <p:txBody>
          <a:bodyPr/>
          <a:lstStyle/>
          <a:p>
            <a:r>
              <a:rPr lang="en-US" dirty="0"/>
              <a:t>Linux</a:t>
            </a:r>
          </a:p>
          <a:p>
            <a:pPr lvl="1"/>
            <a:r>
              <a:rPr lang="en-US" dirty="0"/>
              <a:t>RHEL</a:t>
            </a:r>
          </a:p>
          <a:p>
            <a:pPr lvl="1"/>
            <a:r>
              <a:rPr lang="en-US" dirty="0"/>
              <a:t>Fedora</a:t>
            </a:r>
          </a:p>
          <a:p>
            <a:pPr lvl="1"/>
            <a:r>
              <a:rPr lang="en-US" dirty="0"/>
              <a:t>Centos</a:t>
            </a:r>
          </a:p>
          <a:p>
            <a:pPr lvl="1"/>
            <a:r>
              <a:rPr lang="en-US" dirty="0" err="1"/>
              <a:t>Debian</a:t>
            </a:r>
            <a:endParaRPr lang="en-US" dirty="0"/>
          </a:p>
          <a:p>
            <a:pPr lvl="1"/>
            <a:r>
              <a:rPr lang="en-US" dirty="0"/>
              <a:t>Ubuntu</a:t>
            </a:r>
          </a:p>
          <a:p>
            <a:pPr lvl="1"/>
            <a:r>
              <a:rPr lang="en-US" dirty="0"/>
              <a:t>Linux Mint</a:t>
            </a:r>
          </a:p>
          <a:p>
            <a:pPr lvl="1"/>
            <a:r>
              <a:rPr lang="en-US" dirty="0" err="1"/>
              <a:t>openSUSE</a:t>
            </a:r>
            <a:endParaRPr lang="en-US" dirty="0"/>
          </a:p>
          <a:p>
            <a:pPr lvl="1"/>
            <a:r>
              <a:rPr lang="en-US" dirty="0"/>
              <a:t>Oracle Linux</a:t>
            </a:r>
          </a:p>
          <a:p>
            <a:pPr lvl="1"/>
            <a:endParaRPr lang="en-US" dirty="0"/>
          </a:p>
        </p:txBody>
      </p:sp>
    </p:spTree>
    <p:extLst>
      <p:ext uri="{BB962C8B-B14F-4D97-AF65-F5344CB8AC3E}">
        <p14:creationId xmlns:p14="http://schemas.microsoft.com/office/powerpoint/2010/main" val="1891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692534"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endParaRPr lang="en-US" sz="1800" dirty="0"/>
          </a:p>
        </p:txBody>
      </p:sp>
    </p:spTree>
    <p:extLst>
      <p:ext uri="{BB962C8B-B14F-4D97-AF65-F5344CB8AC3E}">
        <p14:creationId xmlns:p14="http://schemas.microsoft.com/office/powerpoint/2010/main" val="36029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COLOR TEMPLATE">
  <a:themeElements>
    <a:clrScheme name="Custom 3">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5C2D91"/>
      </a:hlink>
      <a:folHlink>
        <a:srgbClr val="9B6C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9e35840-befe-4dcb-9ae2-2054f19531e9"/>
    <ds:schemaRef ds:uri="http://schemas.microsoft.com/office/2006/documentManagement/types"/>
    <ds:schemaRef ds:uri="http://www.w3.org/XML/1998/namespace"/>
    <ds:schemaRef ds:uri="http://purl.org/dc/terms/"/>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30944</TotalTime>
  <Words>1245</Words>
  <Application>Microsoft Office PowerPoint</Application>
  <PresentationFormat>Custom</PresentationFormat>
  <Paragraphs>202</Paragraphs>
  <Slides>19</Slides>
  <Notes>19</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19</vt:i4>
      </vt:variant>
    </vt:vector>
  </HeadingPairs>
  <TitlesOfParts>
    <vt:vector size="45"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6-30537_Envision 2016 Concurrent Template_Dark</vt:lpstr>
      <vt:lpstr>Intro to ASP.NET Core</vt:lpstr>
      <vt:lpstr>Introductions</vt:lpstr>
      <vt:lpstr>Workshop resources</vt:lpstr>
      <vt:lpstr>.NET platform</vt:lpstr>
      <vt:lpstr>.NET Core -- Cross-platform services</vt:lpstr>
      <vt:lpstr>.NET Core</vt:lpstr>
      <vt:lpstr>http://redhatloves.net</vt:lpstr>
      <vt:lpstr>Supported OSes</vt:lpstr>
      <vt:lpstr>.NET Core</vt:lpstr>
      <vt:lpstr>PowerPoint Presentation</vt:lpstr>
      <vt:lpstr>.NET Core</vt:lpstr>
      <vt:lpstr>PowerPoint Presentation</vt:lpstr>
      <vt:lpstr>PowerPoint Presentation</vt:lpstr>
      <vt:lpstr>.NET Core</vt:lpstr>
      <vt:lpstr>.NET Open Source Contributions as of 2016</vt:lpstr>
      <vt:lpstr>Get .NET Core</vt:lpstr>
      <vt:lpstr>Getting Started with  .NET Core</vt:lpstr>
      <vt:lpstr>.NET Core Command Line Interface (CLI)</vt:lpstr>
      <vt:lpstr>ASP.NET Core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Michael Rousos</cp:lastModifiedBy>
  <cp:revision>607</cp:revision>
  <cp:lastPrinted>2015-11-03T20:58:11Z</cp:lastPrinted>
  <dcterms:created xsi:type="dcterms:W3CDTF">2014-06-10T19:28:25Z</dcterms:created>
  <dcterms:modified xsi:type="dcterms:W3CDTF">2017-09-28T18:07:16Z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2017-05-20T19:06:22.0536107-07:00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